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23"/>
  </p:notesMasterIdLst>
  <p:sldIdLst>
    <p:sldId id="256" r:id="rId2"/>
    <p:sldId id="258" r:id="rId3"/>
    <p:sldId id="261" r:id="rId4"/>
    <p:sldId id="259" r:id="rId5"/>
    <p:sldId id="262" r:id="rId6"/>
    <p:sldId id="313" r:id="rId7"/>
    <p:sldId id="314" r:id="rId8"/>
    <p:sldId id="315" r:id="rId9"/>
    <p:sldId id="316" r:id="rId10"/>
    <p:sldId id="264" r:id="rId11"/>
    <p:sldId id="317" r:id="rId12"/>
    <p:sldId id="318" r:id="rId13"/>
    <p:sldId id="319" r:id="rId14"/>
    <p:sldId id="323" r:id="rId15"/>
    <p:sldId id="324" r:id="rId16"/>
    <p:sldId id="326" r:id="rId17"/>
    <p:sldId id="320" r:id="rId18"/>
    <p:sldId id="321" r:id="rId19"/>
    <p:sldId id="322" r:id="rId20"/>
    <p:sldId id="325" r:id="rId21"/>
    <p:sldId id="269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35574E-97C2-4AE7-8FF4-22830C6F9985}">
  <a:tblStyle styleId="{DE35574E-97C2-4AE7-8FF4-22830C6F99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26"/>
    <p:restoredTop sz="94643"/>
  </p:normalViewPr>
  <p:slideViewPr>
    <p:cSldViewPr snapToGrid="0">
      <p:cViewPr varScale="1">
        <p:scale>
          <a:sx n="110" d="100"/>
          <a:sy n="110" d="100"/>
        </p:scale>
        <p:origin x="176" y="9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88f5f0e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88f5f0e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813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291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82108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847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467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80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1142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22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5634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88562bdce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88562bdce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88f5f0e60_1_21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88f5f0e60_1_21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878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88f5f0e60_1_21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88f5f0e60_1_21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88f5f0e60_1_2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88f5f0e60_1_21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88562bdce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88562bdce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88f5f0e60_1_2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88f5f0e60_1_2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88f5f0e60_1_2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88f5f0e60_1_21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18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88562bdce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88562bdce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7913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188562bdce_0_6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188562bdce_0_6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568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88f5f0e60_1_2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88f5f0e60_1_21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20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110800" y="1132450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8220" t="17074" r="12900" b="18806"/>
          <a:stretch/>
        </p:blipFill>
        <p:spPr>
          <a:xfrm flipH="1">
            <a:off x="4478625" y="-408150"/>
            <a:ext cx="5383973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280" t="12041" r="28253" b="21059"/>
          <a:stretch/>
        </p:blipFill>
        <p:spPr>
          <a:xfrm rot="2446720">
            <a:off x="6948776" y="3682850"/>
            <a:ext cx="2578773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79998" y="1341250"/>
            <a:ext cx="5784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80002" y="3480650"/>
            <a:ext cx="57840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035050" y="1132450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4572125" y="-11675"/>
            <a:ext cx="0" cy="731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6;p2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19;p2"/>
          <p:cNvSpPr/>
          <p:nvPr/>
        </p:nvSpPr>
        <p:spPr>
          <a:xfrm>
            <a:off x="631650" y="3242188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36350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964752" y="2329629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l="41277" t="17794" r="39777" b="17593"/>
          <a:stretch/>
        </p:blipFill>
        <p:spPr>
          <a:xfrm>
            <a:off x="-161337" y="-515100"/>
            <a:ext cx="1732349" cy="3323201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1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385" name="Google Shape;385;p31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31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87" name="Google Shape;387;p31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31"/>
          <p:cNvSpPr/>
          <p:nvPr/>
        </p:nvSpPr>
        <p:spPr>
          <a:xfrm>
            <a:off x="-879625" y="1229313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2">
            <a:alphaModFix/>
          </a:blip>
          <a:srcRect l="33555" t="8680" r="42709" b="5886"/>
          <a:stretch/>
        </p:blipFill>
        <p:spPr>
          <a:xfrm>
            <a:off x="6973763" y="1465788"/>
            <a:ext cx="2170248" cy="4394274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 l="28220" t="17074" r="12900" b="18806"/>
          <a:stretch/>
        </p:blipFill>
        <p:spPr>
          <a:xfrm rot="-1012590">
            <a:off x="-578224" y="-912589"/>
            <a:ext cx="5383972" cy="3298027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391" name="Google Shape;391;p31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9432489">
            <a:off x="1895089" y="3653253"/>
            <a:ext cx="1272373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  <p:sp>
        <p:nvSpPr>
          <p:cNvPr id="392" name="Google Shape;392;p31"/>
          <p:cNvSpPr/>
          <p:nvPr/>
        </p:nvSpPr>
        <p:spPr>
          <a:xfrm>
            <a:off x="1035200" y="266685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5379625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25" name="Google Shape;25;p3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41300" y="2310388"/>
            <a:ext cx="5261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915400" y="3172413"/>
            <a:ext cx="3313200" cy="72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595650" y="1092675"/>
            <a:ext cx="19527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7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/>
          <p:nvPr/>
        </p:nvSpPr>
        <p:spPr>
          <a:xfrm>
            <a:off x="-1051737" y="122932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132338" y="122932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l="28220" t="17074" r="12900" b="18806"/>
          <a:stretch/>
        </p:blipFill>
        <p:spPr>
          <a:xfrm flipH="1">
            <a:off x="4402425" y="-484350"/>
            <a:ext cx="5383973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sp>
        <p:nvSpPr>
          <p:cNvPr id="33" name="Google Shape;33;p3"/>
          <p:cNvSpPr/>
          <p:nvPr/>
        </p:nvSpPr>
        <p:spPr>
          <a:xfrm>
            <a:off x="442645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563375" y="147575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8112725" y="18124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3"/>
          <p:cNvPicPr preferRelativeResize="0"/>
          <p:nvPr/>
        </p:nvPicPr>
        <p:blipFill rotWithShape="1">
          <a:blip r:embed="rId3">
            <a:alphaModFix/>
          </a:blip>
          <a:srcRect l="27280" t="12041" r="28253" b="21059"/>
          <a:stretch/>
        </p:blipFill>
        <p:spPr>
          <a:xfrm rot="-10143195">
            <a:off x="-512076" y="-314200"/>
            <a:ext cx="2578774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7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75" name="Google Shape;75;p7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" name="Google Shape;77;p7"/>
          <p:cNvSpPr txBox="1">
            <a:spLocks noGrp="1"/>
          </p:cNvSpPr>
          <p:nvPr>
            <p:ph type="title"/>
          </p:nvPr>
        </p:nvSpPr>
        <p:spPr>
          <a:xfrm>
            <a:off x="713225" y="1430950"/>
            <a:ext cx="4209300" cy="16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3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ubTitle" idx="1"/>
          </p:nvPr>
        </p:nvSpPr>
        <p:spPr>
          <a:xfrm>
            <a:off x="713225" y="3026450"/>
            <a:ext cx="40677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/>
          <p:nvPr/>
        </p:nvSpPr>
        <p:spPr>
          <a:xfrm>
            <a:off x="-1490800" y="7487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7"/>
          <p:cNvPicPr preferRelativeResize="0"/>
          <p:nvPr/>
        </p:nvPicPr>
        <p:blipFill rotWithShape="1">
          <a:blip r:embed="rId2">
            <a:alphaModFix/>
          </a:blip>
          <a:srcRect l="22820" t="35125" r="60837" b="21928"/>
          <a:stretch/>
        </p:blipFill>
        <p:spPr>
          <a:xfrm rot="3921077">
            <a:off x="-201798" y="-331196"/>
            <a:ext cx="1272377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  <p:cxnSp>
        <p:nvCxnSpPr>
          <p:cNvPr id="81" name="Google Shape;81;p7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" name="Google Shape;82;p7"/>
          <p:cNvPicPr preferRelativeResize="0"/>
          <p:nvPr/>
        </p:nvPicPr>
        <p:blipFill rotWithShape="1">
          <a:blip r:embed="rId3">
            <a:alphaModFix/>
          </a:blip>
          <a:srcRect l="41277" t="17794" r="39777" b="17593"/>
          <a:stretch/>
        </p:blipFill>
        <p:spPr>
          <a:xfrm rot="7839243" flipH="1">
            <a:off x="-627985" y="2982351"/>
            <a:ext cx="1732343" cy="3323199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6000"/>
              </a:srgbClr>
            </a:outerShdw>
          </a:effectLst>
        </p:spPr>
      </p:pic>
      <p:sp>
        <p:nvSpPr>
          <p:cNvPr id="83" name="Google Shape;83;p7"/>
          <p:cNvSpPr/>
          <p:nvPr/>
        </p:nvSpPr>
        <p:spPr>
          <a:xfrm>
            <a:off x="200438" y="214645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299190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99" name="Google Shape;99;p9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9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713225" y="1659350"/>
            <a:ext cx="4045200" cy="6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713225" y="2329537"/>
            <a:ext cx="4045200" cy="11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03" name="Google Shape;103;p9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9"/>
          <p:cNvSpPr/>
          <p:nvPr/>
        </p:nvSpPr>
        <p:spPr>
          <a:xfrm>
            <a:off x="8095563" y="1017450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167555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7946625" y="232645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2">
            <a:alphaModFix/>
          </a:blip>
          <a:srcRect l="29162" t="11199" r="31917" b="11238"/>
          <a:stretch/>
        </p:blipFill>
        <p:spPr>
          <a:xfrm rot="-3345947" flipH="1">
            <a:off x="2996413" y="2037099"/>
            <a:ext cx="3558833" cy="3989301"/>
          </a:xfrm>
          <a:prstGeom prst="rect">
            <a:avLst/>
          </a:prstGeom>
          <a:noFill/>
          <a:ln>
            <a:noFill/>
          </a:ln>
          <a:effectLst>
            <a:outerShdw blurRad="57150" dist="19050" dir="696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3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134" name="Google Shape;134;p13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3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 rot="-536">
            <a:off x="713226" y="45133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713225" y="1756100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2"/>
          </p:nvPr>
        </p:nvSpPr>
        <p:spPr>
          <a:xfrm>
            <a:off x="3351700" y="1756100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3"/>
          </p:nvPr>
        </p:nvSpPr>
        <p:spPr>
          <a:xfrm>
            <a:off x="713225" y="3331525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4"/>
          </p:nvPr>
        </p:nvSpPr>
        <p:spPr>
          <a:xfrm>
            <a:off x="3351700" y="3331525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5"/>
          </p:nvPr>
        </p:nvSpPr>
        <p:spPr>
          <a:xfrm>
            <a:off x="713225" y="209592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6"/>
          </p:nvPr>
        </p:nvSpPr>
        <p:spPr>
          <a:xfrm>
            <a:off x="3351700" y="209592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7"/>
          </p:nvPr>
        </p:nvSpPr>
        <p:spPr>
          <a:xfrm>
            <a:off x="713225" y="366817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8"/>
          </p:nvPr>
        </p:nvSpPr>
        <p:spPr>
          <a:xfrm>
            <a:off x="3351700" y="366817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9" hasCustomPrompt="1"/>
          </p:nvPr>
        </p:nvSpPr>
        <p:spPr>
          <a:xfrm>
            <a:off x="1574675" y="1212038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13" hasCustomPrompt="1"/>
          </p:nvPr>
        </p:nvSpPr>
        <p:spPr>
          <a:xfrm>
            <a:off x="1574675" y="2787463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4" hasCustomPrompt="1"/>
          </p:nvPr>
        </p:nvSpPr>
        <p:spPr>
          <a:xfrm>
            <a:off x="4213150" y="1212038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5" hasCustomPrompt="1"/>
          </p:nvPr>
        </p:nvSpPr>
        <p:spPr>
          <a:xfrm>
            <a:off x="4213150" y="2787463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6"/>
          </p:nvPr>
        </p:nvSpPr>
        <p:spPr>
          <a:xfrm>
            <a:off x="5963225" y="1756100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7"/>
          </p:nvPr>
        </p:nvSpPr>
        <p:spPr>
          <a:xfrm>
            <a:off x="5963225" y="3331525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8"/>
          </p:nvPr>
        </p:nvSpPr>
        <p:spPr>
          <a:xfrm>
            <a:off x="5963225" y="209592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9"/>
          </p:nvPr>
        </p:nvSpPr>
        <p:spPr>
          <a:xfrm>
            <a:off x="5963225" y="366817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4675" y="1212038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21" hasCustomPrompt="1"/>
          </p:nvPr>
        </p:nvSpPr>
        <p:spPr>
          <a:xfrm>
            <a:off x="6824675" y="2787463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55" name="Google Shape;155;p13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13"/>
          <p:cNvSpPr/>
          <p:nvPr/>
        </p:nvSpPr>
        <p:spPr>
          <a:xfrm>
            <a:off x="248675" y="4605663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3"/>
          <p:cNvPicPr preferRelativeResize="0"/>
          <p:nvPr/>
        </p:nvPicPr>
        <p:blipFill rotWithShape="1">
          <a:blip r:embed="rId2">
            <a:alphaModFix/>
          </a:blip>
          <a:srcRect l="29162" t="11199" r="31917" b="11238"/>
          <a:stretch/>
        </p:blipFill>
        <p:spPr>
          <a:xfrm rot="-5400000">
            <a:off x="6098113" y="-706250"/>
            <a:ext cx="3558835" cy="3989301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24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274" name="Google Shape;274;p24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4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6" name="Google Shape;276;p24"/>
          <p:cNvSpPr txBox="1">
            <a:spLocks noGrp="1"/>
          </p:cNvSpPr>
          <p:nvPr>
            <p:ph type="title"/>
          </p:nvPr>
        </p:nvSpPr>
        <p:spPr>
          <a:xfrm rot="-536">
            <a:off x="713226" y="45133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1"/>
          </p:nvPr>
        </p:nvSpPr>
        <p:spPr>
          <a:xfrm>
            <a:off x="713225" y="1173800"/>
            <a:ext cx="57492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2"/>
          </p:nvPr>
        </p:nvSpPr>
        <p:spPr>
          <a:xfrm>
            <a:off x="713225" y="1513625"/>
            <a:ext cx="574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3"/>
          </p:nvPr>
        </p:nvSpPr>
        <p:spPr>
          <a:xfrm>
            <a:off x="713225" y="2264525"/>
            <a:ext cx="57492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4"/>
          </p:nvPr>
        </p:nvSpPr>
        <p:spPr>
          <a:xfrm>
            <a:off x="713225" y="2604350"/>
            <a:ext cx="574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ubTitle" idx="5"/>
          </p:nvPr>
        </p:nvSpPr>
        <p:spPr>
          <a:xfrm>
            <a:off x="713225" y="3355250"/>
            <a:ext cx="57492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6"/>
          </p:nvPr>
        </p:nvSpPr>
        <p:spPr>
          <a:xfrm>
            <a:off x="713225" y="3695075"/>
            <a:ext cx="574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4"/>
          <p:cNvSpPr/>
          <p:nvPr/>
        </p:nvSpPr>
        <p:spPr>
          <a:xfrm>
            <a:off x="8110800" y="1437250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4"/>
          <p:cNvSpPr/>
          <p:nvPr/>
        </p:nvSpPr>
        <p:spPr>
          <a:xfrm>
            <a:off x="7967950" y="254240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4"/>
          <p:cNvSpPr/>
          <p:nvPr/>
        </p:nvSpPr>
        <p:spPr>
          <a:xfrm>
            <a:off x="442215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4"/>
          <p:cNvSpPr/>
          <p:nvPr/>
        </p:nvSpPr>
        <p:spPr>
          <a:xfrm>
            <a:off x="-1628750" y="22212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185850" y="86055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5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290" name="Google Shape;290;p25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25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2" name="Google Shape;292;p25"/>
          <p:cNvSpPr txBox="1">
            <a:spLocks noGrp="1"/>
          </p:cNvSpPr>
          <p:nvPr>
            <p:ph type="title"/>
          </p:nvPr>
        </p:nvSpPr>
        <p:spPr>
          <a:xfrm rot="-536">
            <a:off x="713226" y="45133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93" name="Google Shape;293;p25"/>
          <p:cNvSpPr txBox="1">
            <a:spLocks noGrp="1"/>
          </p:cNvSpPr>
          <p:nvPr>
            <p:ph type="subTitle" idx="1"/>
          </p:nvPr>
        </p:nvSpPr>
        <p:spPr>
          <a:xfrm>
            <a:off x="2978550" y="1173800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5"/>
          <p:cNvSpPr txBox="1">
            <a:spLocks noGrp="1"/>
          </p:cNvSpPr>
          <p:nvPr>
            <p:ph type="subTitle" idx="2"/>
          </p:nvPr>
        </p:nvSpPr>
        <p:spPr>
          <a:xfrm>
            <a:off x="2978550" y="1513625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5"/>
          <p:cNvSpPr txBox="1">
            <a:spLocks noGrp="1"/>
          </p:cNvSpPr>
          <p:nvPr>
            <p:ph type="subTitle" idx="3"/>
          </p:nvPr>
        </p:nvSpPr>
        <p:spPr>
          <a:xfrm>
            <a:off x="2978550" y="2264525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25"/>
          <p:cNvSpPr txBox="1">
            <a:spLocks noGrp="1"/>
          </p:cNvSpPr>
          <p:nvPr>
            <p:ph type="subTitle" idx="4"/>
          </p:nvPr>
        </p:nvSpPr>
        <p:spPr>
          <a:xfrm>
            <a:off x="2978550" y="2604350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5"/>
          </p:nvPr>
        </p:nvSpPr>
        <p:spPr>
          <a:xfrm>
            <a:off x="2978550" y="3355250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subTitle" idx="6"/>
          </p:nvPr>
        </p:nvSpPr>
        <p:spPr>
          <a:xfrm>
            <a:off x="2978550" y="3695075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99" name="Google Shape;299;p25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0" name="Google Shape;300;p25"/>
          <p:cNvSpPr/>
          <p:nvPr/>
        </p:nvSpPr>
        <p:spPr>
          <a:xfrm>
            <a:off x="-885875" y="171787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5"/>
          <p:cNvSpPr/>
          <p:nvPr/>
        </p:nvSpPr>
        <p:spPr>
          <a:xfrm>
            <a:off x="854025" y="218832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5"/>
          <p:cNvSpPr/>
          <p:nvPr/>
        </p:nvSpPr>
        <p:spPr>
          <a:xfrm>
            <a:off x="560880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0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374" name="Google Shape;374;p30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30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6" name="Google Shape;376;p30"/>
          <p:cNvSpPr/>
          <p:nvPr/>
        </p:nvSpPr>
        <p:spPr>
          <a:xfrm>
            <a:off x="7555250" y="1677913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7" name="Google Shape;377;p30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8" name="Google Shape;378;p30"/>
          <p:cNvPicPr preferRelativeResize="0"/>
          <p:nvPr/>
        </p:nvPicPr>
        <p:blipFill rotWithShape="1">
          <a:blip r:embed="rId2">
            <a:alphaModFix/>
          </a:blip>
          <a:srcRect l="41277" t="17794" r="39777" b="17593"/>
          <a:stretch/>
        </p:blipFill>
        <p:spPr>
          <a:xfrm rot="8276863">
            <a:off x="884639" y="2534351"/>
            <a:ext cx="1732349" cy="3323200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379" name="Google Shape;379;p30"/>
          <p:cNvPicPr preferRelativeResize="0"/>
          <p:nvPr/>
        </p:nvPicPr>
        <p:blipFill rotWithShape="1">
          <a:blip r:embed="rId3">
            <a:alphaModFix/>
          </a:blip>
          <a:srcRect l="29162" t="11199" r="31917" b="11238"/>
          <a:stretch/>
        </p:blipFill>
        <p:spPr>
          <a:xfrm rot="-5400000">
            <a:off x="5482563" y="-657425"/>
            <a:ext cx="3558835" cy="3989301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8000"/>
              </a:srgbClr>
            </a:outerShdw>
          </a:effectLst>
        </p:spPr>
      </p:pic>
      <p:sp>
        <p:nvSpPr>
          <p:cNvPr id="380" name="Google Shape;380;p30"/>
          <p:cNvSpPr/>
          <p:nvPr/>
        </p:nvSpPr>
        <p:spPr>
          <a:xfrm>
            <a:off x="-1058725" y="228338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0"/>
          <p:cNvSpPr/>
          <p:nvPr/>
        </p:nvSpPr>
        <p:spPr>
          <a:xfrm>
            <a:off x="744150" y="8422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442215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575" y="451625"/>
            <a:ext cx="714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27575" y="1152475"/>
            <a:ext cx="714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miri"/>
              <a:buChar char="●"/>
              <a:defRPr sz="1800"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○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■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●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○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■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●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○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■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59" r:id="rId6"/>
    <p:sldLayoutId id="2147483670" r:id="rId7"/>
    <p:sldLayoutId id="2147483671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tif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ctrTitle"/>
          </p:nvPr>
        </p:nvSpPr>
        <p:spPr>
          <a:xfrm>
            <a:off x="1679998" y="1341250"/>
            <a:ext cx="5784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综合实验设计</a:t>
            </a:r>
            <a:br>
              <a:rPr lang="en" dirty="0"/>
            </a:br>
            <a:r>
              <a:rPr lang="en-US" altLang="zh-CN" dirty="0"/>
              <a:t>2022</a:t>
            </a:r>
            <a:br>
              <a:rPr lang="en-US" altLang="zh-CN" dirty="0"/>
            </a:br>
            <a:r>
              <a:rPr lang="en-US" altLang="zh-CN" dirty="0"/>
              <a:t>CODH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1"/>
          </p:nvPr>
        </p:nvSpPr>
        <p:spPr>
          <a:xfrm>
            <a:off x="1680002" y="3480650"/>
            <a:ext cx="57840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小组成员</a:t>
            </a:r>
            <a:r>
              <a:rPr lang="zh-CN" altLang="en-US" dirty="0"/>
              <a:t>：吴骏， 丁程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4" grpId="0"/>
      <p:bldP spid="40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13226" y="54933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键盘相关模块</a:t>
            </a:r>
            <a:endParaRPr dirty="0"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1"/>
          </p:nvPr>
        </p:nvSpPr>
        <p:spPr>
          <a:xfrm>
            <a:off x="1855050" y="1214632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通讯协议</a:t>
            </a:r>
            <a:endParaRPr dirty="0"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1855050" y="1545464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</a:pPr>
            <a:r>
              <a:rPr lang="en" dirty="0" err="1"/>
              <a:t>通过查阅ps</a:t>
            </a:r>
            <a:r>
              <a:rPr lang="en-US" altLang="zh-CN" dirty="0"/>
              <a:t>2</a:t>
            </a:r>
            <a:r>
              <a:rPr lang="zh-CN" altLang="en-US" dirty="0"/>
              <a:t>键盘的相关驱动协议可得，当</a:t>
            </a:r>
            <a:r>
              <a:rPr lang="en" altLang="zh-CN" dirty="0"/>
              <a:t>PS2</a:t>
            </a:r>
            <a:r>
              <a:rPr lang="zh-CN" altLang="en-US" dirty="0"/>
              <a:t>键盘上有按键按动或操作的时候，键盘会发信号给主机，</a:t>
            </a:r>
            <a:r>
              <a:rPr lang="en" altLang="zh-CN" dirty="0"/>
              <a:t>PS2</a:t>
            </a:r>
            <a:r>
              <a:rPr lang="zh-CN" altLang="en-US" dirty="0"/>
              <a:t>接口的时钟信号和数据信号的时序如下图：</a:t>
            </a:r>
            <a:endParaRPr dirty="0"/>
          </a:p>
        </p:txBody>
      </p:sp>
      <p:sp>
        <p:nvSpPr>
          <p:cNvPr id="530" name="Google Shape;530;p43"/>
          <p:cNvSpPr txBox="1">
            <a:spLocks noGrp="1"/>
          </p:cNvSpPr>
          <p:nvPr>
            <p:ph type="subTitle" idx="6"/>
          </p:nvPr>
        </p:nvSpPr>
        <p:spPr>
          <a:xfrm>
            <a:off x="1845876" y="3968262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</a:pPr>
            <a:r>
              <a:rPr lang="en" altLang="zh-CN" dirty="0"/>
              <a:t>FPGA</a:t>
            </a:r>
            <a:r>
              <a:rPr lang="zh-CN" altLang="en-US" dirty="0"/>
              <a:t>或主机接收键盘发回的数据，通过键盘的编码规则判定键盘当前的操作，从而达到键盘外设与其他模块通信的效果。</a:t>
            </a:r>
            <a:endParaRPr lang="en" altLang="zh-CN"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ADFF31-0E01-224A-8895-43059F692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826" y="2291862"/>
            <a:ext cx="5080000" cy="167640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525" grpId="0" build="p"/>
      <p:bldP spid="526" grpId="0" build="p"/>
      <p:bldP spid="53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22400" y="94757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显示屏相关模块</a:t>
            </a:r>
            <a:endParaRPr dirty="0"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1"/>
          </p:nvPr>
        </p:nvSpPr>
        <p:spPr>
          <a:xfrm>
            <a:off x="1855050" y="1838264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视频存储器</a:t>
            </a:r>
            <a:endParaRPr dirty="0"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1855050" y="2571750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eaLnBrk="1" hangingPunct="1">
              <a:spcBef>
                <a:spcPct val="0"/>
              </a:spcBef>
              <a:spcAft>
                <a:spcPts val="600"/>
              </a:spcAft>
            </a:pPr>
            <a:r>
              <a:rPr lang="zh-CN" altLang="en-US" dirty="0"/>
              <a:t>用块式简单双端口存储器实现，将图片的</a:t>
            </a:r>
            <a:r>
              <a:rPr lang="en-US" altLang="zh-CN" dirty="0" err="1"/>
              <a:t>coe</a:t>
            </a:r>
            <a:r>
              <a:rPr lang="zh-CN" altLang="en-US" dirty="0"/>
              <a:t>文件存储在此，同时对应的写端口的写数据和写地址接上</a:t>
            </a:r>
            <a:r>
              <a:rPr lang="en-US" altLang="zh-CN" dirty="0"/>
              <a:t>CPU</a:t>
            </a:r>
            <a:r>
              <a:rPr lang="zh-CN" altLang="en-US" dirty="0"/>
              <a:t>外设的线路，提供</a:t>
            </a:r>
            <a:r>
              <a:rPr lang="en-US" altLang="zh-CN" dirty="0" err="1"/>
              <a:t>cpu</a:t>
            </a:r>
            <a:r>
              <a:rPr lang="zh-CN" altLang="en-US" dirty="0"/>
              <a:t>改变</a:t>
            </a:r>
            <a:r>
              <a:rPr lang="en-US" altLang="zh-CN" dirty="0"/>
              <a:t>VRAM</a:t>
            </a:r>
            <a:r>
              <a:rPr lang="zh-CN" altLang="en-US" dirty="0"/>
              <a:t>内容的接口，根据</a:t>
            </a:r>
            <a:r>
              <a:rPr lang="en-US" altLang="zh-CN" dirty="0" err="1"/>
              <a:t>cpu</a:t>
            </a:r>
            <a:r>
              <a:rPr lang="zh-CN" altLang="en-US" dirty="0"/>
              <a:t>是否准备好数据的通信信号来选择是否将内容写入。</a:t>
            </a:r>
            <a:endParaRPr lang="en-US" altLang="zh-CN"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492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525" grpId="0" build="p"/>
      <p:bldP spid="52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22400" y="94757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显示屏相关模块</a:t>
            </a:r>
            <a:endParaRPr dirty="0"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1"/>
          </p:nvPr>
        </p:nvSpPr>
        <p:spPr>
          <a:xfrm>
            <a:off x="1855050" y="1838264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视频显示时序模块</a:t>
            </a:r>
            <a:endParaRPr dirty="0"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1855050" y="2571750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eaLnBrk="1" hangingPunct="1">
              <a:spcBef>
                <a:spcPct val="0"/>
              </a:spcBef>
              <a:spcAft>
                <a:spcPts val="600"/>
              </a:spcAft>
            </a:pPr>
            <a:r>
              <a:rPr lang="zh-CN" altLang="en-US" dirty="0"/>
              <a:t>按标准显示格式产生刷新显示器的定时信号，根据教室的显示屏尺寸，确定为</a:t>
            </a:r>
            <a:r>
              <a:rPr lang="en-US" altLang="zh-CN" dirty="0"/>
              <a:t>800</a:t>
            </a:r>
            <a:r>
              <a:rPr lang="zh-CN" altLang="en-US" dirty="0"/>
              <a:t>*</a:t>
            </a:r>
            <a:r>
              <a:rPr lang="en-US" altLang="zh-CN" dirty="0"/>
              <a:t>600</a:t>
            </a:r>
            <a:r>
              <a:rPr lang="zh-CN" altLang="en-US" dirty="0"/>
              <a:t>，借此利用行同步和场同步的知识产生定时刷新信号。</a:t>
            </a:r>
            <a:endParaRPr lang="en-US" altLang="zh-CN"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9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525" grpId="0" build="p"/>
      <p:bldP spid="52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22400" y="94757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显示屏相关模块</a:t>
            </a:r>
            <a:endParaRPr dirty="0"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1"/>
          </p:nvPr>
        </p:nvSpPr>
        <p:spPr>
          <a:xfrm>
            <a:off x="1855050" y="1838264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视频显示合成模块</a:t>
            </a:r>
            <a:endParaRPr dirty="0"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1855050" y="2571750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eaLnBrk="1" hangingPunct="1">
              <a:spcBef>
                <a:spcPct val="0"/>
              </a:spcBef>
              <a:spcAft>
                <a:spcPts val="600"/>
              </a:spcAft>
            </a:pPr>
            <a:r>
              <a:rPr lang="zh-CN" altLang="en-US" dirty="0"/>
              <a:t>将我们的</a:t>
            </a:r>
            <a:r>
              <a:rPr lang="en-US" altLang="zh-CN" dirty="0"/>
              <a:t>VRAM</a:t>
            </a:r>
            <a:r>
              <a:rPr lang="zh-CN" altLang="en-US" dirty="0"/>
              <a:t>的</a:t>
            </a:r>
            <a:r>
              <a:rPr lang="en-US" altLang="zh-CN" dirty="0"/>
              <a:t>200</a:t>
            </a:r>
            <a:r>
              <a:rPr lang="zh-CN" altLang="en-US" dirty="0"/>
              <a:t>*</a:t>
            </a:r>
            <a:r>
              <a:rPr lang="en-US" altLang="zh-CN" dirty="0"/>
              <a:t>150</a:t>
            </a:r>
            <a:r>
              <a:rPr lang="zh-CN" altLang="en-US" dirty="0"/>
              <a:t>的尺寸与屏幕的尺寸适配，根据时序模块的信号产生对应的数据，同步到显示屏上，达到将我们的背景图和画笔信息显示到显示屏的效果。</a:t>
            </a:r>
            <a:endParaRPr lang="en-US" altLang="zh-CN"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447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525" grpId="0" build="p"/>
      <p:bldP spid="52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22400" y="94757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显示屏相关模块</a:t>
            </a:r>
            <a:endParaRPr dirty="0"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1"/>
          </p:nvPr>
        </p:nvSpPr>
        <p:spPr>
          <a:xfrm>
            <a:off x="1855050" y="1838264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背景数据来源</a:t>
            </a:r>
            <a:endParaRPr dirty="0"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1855050" y="2383664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eaLnBrk="1" hangingPunct="1">
              <a:spcBef>
                <a:spcPct val="0"/>
              </a:spcBef>
              <a:spcAft>
                <a:spcPts val="600"/>
              </a:spcAft>
            </a:pPr>
            <a:r>
              <a:rPr lang="zh-CN" altLang="en-US" dirty="0"/>
              <a:t>我们利用</a:t>
            </a:r>
            <a:r>
              <a:rPr lang="en-US" altLang="zh-CN" dirty="0"/>
              <a:t>python</a:t>
            </a:r>
            <a:r>
              <a:rPr lang="zh-CN" altLang="en-US" dirty="0"/>
              <a:t>脚本来对想要存取的图片进行压缩至</a:t>
            </a:r>
            <a:r>
              <a:rPr lang="en-US" altLang="zh-CN" dirty="0"/>
              <a:t>200</a:t>
            </a:r>
            <a:r>
              <a:rPr lang="zh-CN" altLang="en-US" dirty="0"/>
              <a:t>*</a:t>
            </a:r>
            <a:r>
              <a:rPr lang="en-US" altLang="zh-CN" dirty="0"/>
              <a:t>150</a:t>
            </a:r>
            <a:r>
              <a:rPr lang="zh-CN" altLang="en-US" dirty="0"/>
              <a:t>，再利用</a:t>
            </a:r>
            <a:r>
              <a:rPr lang="en-US" altLang="zh-CN" dirty="0"/>
              <a:t>PIL</a:t>
            </a:r>
            <a:r>
              <a:rPr lang="zh-CN" altLang="en-US" dirty="0"/>
              <a:t>对图像每个像素的</a:t>
            </a:r>
            <a:r>
              <a:rPr lang="en-US" altLang="zh-CN" dirty="0" err="1"/>
              <a:t>rgb</a:t>
            </a:r>
            <a:r>
              <a:rPr lang="zh-CN" altLang="en-US" dirty="0"/>
              <a:t>进行提取，由此写入至文件中，得到指定背景的</a:t>
            </a:r>
            <a:r>
              <a:rPr lang="en-US" altLang="zh-CN" dirty="0"/>
              <a:t>.</a:t>
            </a:r>
            <a:r>
              <a:rPr lang="en-US" altLang="zh-CN" dirty="0" err="1"/>
              <a:t>coe</a:t>
            </a:r>
            <a:r>
              <a:rPr lang="zh-CN" altLang="en-US" dirty="0"/>
              <a:t>文件。</a:t>
            </a:r>
            <a:endParaRPr lang="en-US" altLang="zh-CN"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292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525" grpId="0" build="p"/>
      <p:bldP spid="52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22400" y="94757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显示屏相关模块</a:t>
            </a:r>
            <a:endParaRPr dirty="0"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1"/>
          </p:nvPr>
        </p:nvSpPr>
        <p:spPr>
          <a:xfrm>
            <a:off x="1855050" y="1838264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背景数据转换算法</a:t>
            </a:r>
            <a:endParaRPr dirty="0"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1855050" y="2383664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eaLnBrk="1" hangingPunct="1">
              <a:spcBef>
                <a:spcPct val="0"/>
              </a:spcBef>
              <a:spcAft>
                <a:spcPts val="600"/>
              </a:spcAft>
            </a:pPr>
            <a:r>
              <a:rPr lang="zh-CN" altLang="en-US" dirty="0"/>
              <a:t>我们利用一种基于视觉差（</a:t>
            </a:r>
            <a:r>
              <a:rPr lang="en-US" altLang="zh-CN" dirty="0"/>
              <a:t>HVS</a:t>
            </a:r>
            <a:r>
              <a:rPr lang="zh-CN" altLang="en-US" dirty="0"/>
              <a:t>）反馈的改进半色调算法，同时应用</a:t>
            </a:r>
            <a:r>
              <a:rPr lang="en-US" altLang="zh-CN" dirty="0"/>
              <a:t>Floyd-Steinberg</a:t>
            </a:r>
            <a:r>
              <a:rPr lang="zh-CN" altLang="en-US" dirty="0"/>
              <a:t>误差扩散算法，得到像素之间的视觉差，将误差扩散到周围像素，使眼睛直视的观感失真度减小，以此计算出最终的半色调图像，提高图像的质量，减弱了压缩图片和</a:t>
            </a:r>
            <a:r>
              <a:rPr lang="en-US" altLang="zh-CN" dirty="0" err="1"/>
              <a:t>rgb</a:t>
            </a:r>
            <a:r>
              <a:rPr lang="zh-CN" altLang="en-US" dirty="0"/>
              <a:t>映射带来的失真。</a:t>
            </a:r>
            <a:endParaRPr lang="en-US" altLang="zh-CN"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01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525" grpId="0" build="p"/>
      <p:bldP spid="52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4F3068-72FF-8441-8AF1-DE170FAB8E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60" b="5679"/>
          <a:stretch/>
        </p:blipFill>
        <p:spPr>
          <a:xfrm>
            <a:off x="248941" y="260058"/>
            <a:ext cx="5237459" cy="37109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6EA1B3-9098-2047-AD21-DB029413B4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58" b="5287"/>
          <a:stretch/>
        </p:blipFill>
        <p:spPr>
          <a:xfrm>
            <a:off x="3665446" y="-119019"/>
            <a:ext cx="4960718" cy="35147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BCAA4D9-AFB0-5243-8F7A-49C4871824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98" b="3974"/>
          <a:stretch/>
        </p:blipFill>
        <p:spPr>
          <a:xfrm>
            <a:off x="2225167" y="562062"/>
            <a:ext cx="5390975" cy="389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22400" y="94757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cpu相关模块</a:t>
            </a:r>
            <a:endParaRPr dirty="0"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1"/>
          </p:nvPr>
        </p:nvSpPr>
        <p:spPr>
          <a:xfrm>
            <a:off x="1855050" y="1838264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地址映射变换</a:t>
            </a:r>
            <a:endParaRPr dirty="0"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1855050" y="2397201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eaLnBrk="1" hangingPunct="1">
              <a:spcBef>
                <a:spcPct val="0"/>
              </a:spcBef>
              <a:spcAft>
                <a:spcPts val="600"/>
              </a:spcAft>
            </a:pPr>
            <a:r>
              <a:rPr lang="zh-CN" altLang="en-US" dirty="0"/>
              <a:t>为了方便汇编代码的编写，我们新增了一个模块用来处理汇编代码的地址转换，对</a:t>
            </a:r>
            <a:r>
              <a:rPr lang="en-US" altLang="zh-CN" dirty="0" err="1"/>
              <a:t>cpu</a:t>
            </a:r>
            <a:r>
              <a:rPr lang="zh-CN" altLang="en-US" dirty="0"/>
              <a:t>从汇编代码中得到的地址数据进行处理，使其能够一 一映射到</a:t>
            </a:r>
            <a:r>
              <a:rPr lang="en-US" altLang="zh-CN" dirty="0"/>
              <a:t>200</a:t>
            </a:r>
            <a:r>
              <a:rPr lang="zh-CN" altLang="en-US" dirty="0"/>
              <a:t>*</a:t>
            </a:r>
            <a:r>
              <a:rPr lang="en-US" altLang="zh-CN" dirty="0"/>
              <a:t>150</a:t>
            </a:r>
            <a:r>
              <a:rPr lang="zh-CN" altLang="en-US" dirty="0"/>
              <a:t>的</a:t>
            </a:r>
            <a:r>
              <a:rPr lang="en-US" altLang="zh-CN" dirty="0"/>
              <a:t>VRAM</a:t>
            </a:r>
            <a:r>
              <a:rPr lang="zh-CN" altLang="en-US" dirty="0"/>
              <a:t>上，同时方便代码的编写。</a:t>
            </a:r>
            <a:endParaRPr lang="en-US" altLang="zh-CN"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50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525" grpId="0" build="p"/>
      <p:bldP spid="52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22400" y="94757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cpu相关模块</a:t>
            </a:r>
            <a:endParaRPr dirty="0"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1"/>
          </p:nvPr>
        </p:nvSpPr>
        <p:spPr>
          <a:xfrm>
            <a:off x="1855050" y="1838264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内存映射模块</a:t>
            </a:r>
            <a:endParaRPr dirty="0"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1855050" y="2363699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eaLnBrk="1" hangingPunct="1">
              <a:spcBef>
                <a:spcPct val="0"/>
              </a:spcBef>
              <a:spcAft>
                <a:spcPts val="600"/>
              </a:spcAft>
            </a:pPr>
            <a:r>
              <a:rPr lang="zh-CN" altLang="en-US" dirty="0"/>
              <a:t>为了让</a:t>
            </a:r>
            <a:r>
              <a:rPr lang="en-US" altLang="zh-CN" dirty="0" err="1"/>
              <a:t>cpu</a:t>
            </a:r>
            <a:r>
              <a:rPr lang="zh-CN" altLang="en-US" dirty="0"/>
              <a:t>能够和显示屏外设进行交互，我们设置两个高地址位为</a:t>
            </a:r>
            <a:r>
              <a:rPr lang="en-US" altLang="zh-CN" dirty="0" err="1"/>
              <a:t>rgb</a:t>
            </a:r>
            <a:r>
              <a:rPr lang="zh-CN" altLang="en-US" dirty="0"/>
              <a:t>数据映射与</a:t>
            </a:r>
            <a:r>
              <a:rPr lang="en-US" altLang="zh-CN" dirty="0" err="1"/>
              <a:t>rgb</a:t>
            </a:r>
            <a:r>
              <a:rPr lang="zh-CN" altLang="en-US" dirty="0"/>
              <a:t>写地址映射，规定在代码中先设置好地址，之后再将</a:t>
            </a:r>
            <a:r>
              <a:rPr lang="en-US" altLang="zh-CN" dirty="0" err="1"/>
              <a:t>rgb</a:t>
            </a:r>
            <a:r>
              <a:rPr lang="zh-CN" altLang="en-US" dirty="0"/>
              <a:t>数据写入数据映射，此时</a:t>
            </a:r>
            <a:r>
              <a:rPr lang="en-US" altLang="zh-CN" dirty="0"/>
              <a:t>Ready</a:t>
            </a:r>
            <a:r>
              <a:rPr lang="zh-CN" altLang="en-US" dirty="0"/>
              <a:t>位将会被置</a:t>
            </a:r>
            <a:r>
              <a:rPr lang="en-US" altLang="zh-CN" dirty="0"/>
              <a:t>1</a:t>
            </a:r>
            <a:r>
              <a:rPr lang="zh-CN" altLang="en-US" dirty="0"/>
              <a:t>，通知外设可以拿走数据，从而完成一次数据的交互。</a:t>
            </a:r>
            <a:endParaRPr lang="en-US" altLang="zh-CN"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050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525" grpId="0" build="p"/>
      <p:bldP spid="52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22400" y="94757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汇编代码的编写</a:t>
            </a:r>
            <a:endParaRPr dirty="0"/>
          </a:p>
        </p:txBody>
      </p:sp>
      <p:sp>
        <p:nvSpPr>
          <p:cNvPr id="525" name="Google Shape;525;p43"/>
          <p:cNvSpPr txBox="1">
            <a:spLocks noGrp="1"/>
          </p:cNvSpPr>
          <p:nvPr>
            <p:ph type="subTitle" idx="1"/>
          </p:nvPr>
        </p:nvSpPr>
        <p:spPr>
          <a:xfrm>
            <a:off x="1855050" y="1838264"/>
            <a:ext cx="54339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内存映射模块</a:t>
            </a:r>
            <a:endParaRPr dirty="0"/>
          </a:p>
        </p:txBody>
      </p:sp>
      <p:sp>
        <p:nvSpPr>
          <p:cNvPr id="526" name="Google Shape;526;p43"/>
          <p:cNvSpPr txBox="1">
            <a:spLocks noGrp="1"/>
          </p:cNvSpPr>
          <p:nvPr>
            <p:ph type="subTitle" idx="2"/>
          </p:nvPr>
        </p:nvSpPr>
        <p:spPr>
          <a:xfrm>
            <a:off x="1855050" y="2363699"/>
            <a:ext cx="5433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eaLnBrk="1" hangingPunct="1">
              <a:spcBef>
                <a:spcPct val="0"/>
              </a:spcBef>
              <a:spcAft>
                <a:spcPts val="600"/>
              </a:spcAft>
            </a:pPr>
            <a:r>
              <a:rPr lang="zh-CN" altLang="en-US" dirty="0"/>
              <a:t>为了让</a:t>
            </a:r>
            <a:r>
              <a:rPr lang="en-US" altLang="zh-CN" dirty="0" err="1"/>
              <a:t>cpu</a:t>
            </a:r>
            <a:r>
              <a:rPr lang="zh-CN" altLang="en-US" dirty="0"/>
              <a:t>能够和显示屏外设进行交互，我们设置两个高地址位为</a:t>
            </a:r>
            <a:r>
              <a:rPr lang="en-US" altLang="zh-CN" dirty="0" err="1"/>
              <a:t>rgb</a:t>
            </a:r>
            <a:r>
              <a:rPr lang="zh-CN" altLang="en-US" dirty="0"/>
              <a:t>数据映射与</a:t>
            </a:r>
            <a:r>
              <a:rPr lang="en-US" altLang="zh-CN" dirty="0" err="1"/>
              <a:t>rgb</a:t>
            </a:r>
            <a:r>
              <a:rPr lang="zh-CN" altLang="en-US" dirty="0"/>
              <a:t>写地址映射，规定在代码中先设置好地址，之后再将</a:t>
            </a:r>
            <a:r>
              <a:rPr lang="en-US" altLang="zh-CN" dirty="0" err="1"/>
              <a:t>rgb</a:t>
            </a:r>
            <a:r>
              <a:rPr lang="zh-CN" altLang="en-US" dirty="0"/>
              <a:t>数据写入数据映射，此时</a:t>
            </a:r>
            <a:r>
              <a:rPr lang="en-US" altLang="zh-CN" dirty="0"/>
              <a:t>Ready</a:t>
            </a:r>
            <a:r>
              <a:rPr lang="zh-CN" altLang="en-US" dirty="0"/>
              <a:t>位将会被置</a:t>
            </a:r>
            <a:r>
              <a:rPr lang="en-US" altLang="zh-CN" dirty="0"/>
              <a:t>1</a:t>
            </a:r>
            <a:r>
              <a:rPr lang="zh-CN" altLang="en-US" dirty="0"/>
              <a:t>，通知外设可以拿走数据，从而完成一次数据的交互。</a:t>
            </a:r>
            <a:endParaRPr lang="en-US" altLang="zh-CN"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4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  <p:bldP spid="525" grpId="0" build="p"/>
      <p:bldP spid="52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 rot="-536">
            <a:off x="722400" y="899892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概括</a:t>
            </a:r>
            <a:endParaRPr dirty="0"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3351746" y="2017255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实验主要内容展示</a:t>
            </a:r>
            <a:endParaRPr dirty="0"/>
          </a:p>
        </p:txBody>
      </p:sp>
      <p:sp>
        <p:nvSpPr>
          <p:cNvPr id="423" name="Google Shape;423;p37"/>
          <p:cNvSpPr txBox="1">
            <a:spLocks noGrp="1"/>
          </p:cNvSpPr>
          <p:nvPr>
            <p:ph type="subTitle" idx="2"/>
          </p:nvPr>
        </p:nvSpPr>
        <p:spPr>
          <a:xfrm>
            <a:off x="1574362" y="2934379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 err="1"/>
              <a:t>实验设计思路</a:t>
            </a:r>
            <a:endParaRPr dirty="0"/>
          </a:p>
        </p:txBody>
      </p:sp>
      <p:sp>
        <p:nvSpPr>
          <p:cNvPr id="430" name="Google Shape;430;p37"/>
          <p:cNvSpPr txBox="1">
            <a:spLocks noGrp="1"/>
          </p:cNvSpPr>
          <p:nvPr>
            <p:ph type="title" idx="9"/>
          </p:nvPr>
        </p:nvSpPr>
        <p:spPr>
          <a:xfrm>
            <a:off x="4213196" y="1473193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2" name="Google Shape;432;p37"/>
          <p:cNvSpPr txBox="1">
            <a:spLocks noGrp="1"/>
          </p:cNvSpPr>
          <p:nvPr>
            <p:ph type="title" idx="14"/>
          </p:nvPr>
        </p:nvSpPr>
        <p:spPr>
          <a:xfrm>
            <a:off x="2435812" y="2390317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6"/>
          </p:nvPr>
        </p:nvSpPr>
        <p:spPr>
          <a:xfrm>
            <a:off x="5120438" y="2949217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CN" altLang="en-US" dirty="0"/>
              <a:t>各模块具体实现介绍</a:t>
            </a:r>
            <a:endParaRPr dirty="0"/>
          </a:p>
        </p:txBody>
      </p:sp>
      <p:sp>
        <p:nvSpPr>
          <p:cNvPr id="438" name="Google Shape;438;p37"/>
          <p:cNvSpPr txBox="1">
            <a:spLocks noGrp="1"/>
          </p:cNvSpPr>
          <p:nvPr>
            <p:ph type="title" idx="20"/>
          </p:nvPr>
        </p:nvSpPr>
        <p:spPr>
          <a:xfrm>
            <a:off x="5981888" y="2405155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40" name="Google Shape;440;p37"/>
          <p:cNvSpPr/>
          <p:nvPr/>
        </p:nvSpPr>
        <p:spPr>
          <a:xfrm>
            <a:off x="-675475" y="-126757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7"/>
          <p:cNvSpPr/>
          <p:nvPr/>
        </p:nvSpPr>
        <p:spPr>
          <a:xfrm>
            <a:off x="1206600" y="276063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p37"/>
          <p:cNvPicPr preferRelativeResize="0"/>
          <p:nvPr/>
        </p:nvPicPr>
        <p:blipFill rotWithShape="1">
          <a:blip r:embed="rId3">
            <a:alphaModFix/>
          </a:blip>
          <a:srcRect l="41277" t="17794" r="39777" b="17593"/>
          <a:stretch/>
        </p:blipFill>
        <p:spPr>
          <a:xfrm rot="-8535518">
            <a:off x="-493513" y="288450"/>
            <a:ext cx="1732350" cy="3323200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0"/>
      <p:bldP spid="422" grpId="0" build="p"/>
      <p:bldP spid="423" grpId="0" build="p"/>
      <p:bldP spid="430" grpId="0"/>
      <p:bldP spid="432" grpId="0"/>
      <p:bldP spid="434" grpId="0" build="p"/>
      <p:bldP spid="4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3"/>
          <p:cNvSpPr txBox="1">
            <a:spLocks noGrp="1"/>
          </p:cNvSpPr>
          <p:nvPr>
            <p:ph type="title"/>
          </p:nvPr>
        </p:nvSpPr>
        <p:spPr>
          <a:xfrm rot="-536">
            <a:off x="722400" y="94757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汇编代码的编写</a:t>
            </a:r>
            <a:endParaRPr dirty="0"/>
          </a:p>
        </p:txBody>
      </p:sp>
      <p:pic>
        <p:nvPicPr>
          <p:cNvPr id="531" name="Google Shape;531;p43"/>
          <p:cNvPicPr preferRelativeResize="0"/>
          <p:nvPr/>
        </p:nvPicPr>
        <p:blipFill rotWithShape="1">
          <a:blip r:embed="rId3">
            <a:alphaModFix/>
          </a:blip>
          <a:srcRect l="28218" t="17074" r="17672" b="18806"/>
          <a:stretch/>
        </p:blipFill>
        <p:spPr>
          <a:xfrm>
            <a:off x="-539624" y="-577012"/>
            <a:ext cx="4947950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32" name="Google Shape;532;p43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1421199">
            <a:off x="842062" y="3572064"/>
            <a:ext cx="1272375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A3881B-550C-4B41-AA1F-B7D177490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408" y="2005223"/>
            <a:ext cx="1777666" cy="1763669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DD7B71-A7DF-2946-8879-903CE6FDC4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669" y="1991058"/>
            <a:ext cx="3189371" cy="18751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9193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8"/>
          <p:cNvSpPr txBox="1">
            <a:spLocks noGrp="1"/>
          </p:cNvSpPr>
          <p:nvPr>
            <p:ph type="title"/>
          </p:nvPr>
        </p:nvSpPr>
        <p:spPr>
          <a:xfrm>
            <a:off x="713225" y="1430950"/>
            <a:ext cx="4209300" cy="16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欢迎大家提问与指正</a:t>
            </a:r>
            <a:endParaRPr dirty="0"/>
          </a:p>
        </p:txBody>
      </p:sp>
      <p:pic>
        <p:nvPicPr>
          <p:cNvPr id="628" name="Google Shape;628;p48"/>
          <p:cNvPicPr preferRelativeResize="0"/>
          <p:nvPr/>
        </p:nvPicPr>
        <p:blipFill rotWithShape="1">
          <a:blip r:embed="rId3">
            <a:alphaModFix/>
          </a:blip>
          <a:srcRect t="8809"/>
          <a:stretch/>
        </p:blipFill>
        <p:spPr>
          <a:xfrm>
            <a:off x="5678525" y="704250"/>
            <a:ext cx="2733900" cy="3735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9" name="Google Shape;629;p48"/>
          <p:cNvPicPr preferRelativeResize="0"/>
          <p:nvPr/>
        </p:nvPicPr>
        <p:blipFill rotWithShape="1">
          <a:blip r:embed="rId4">
            <a:alphaModFix/>
          </a:blip>
          <a:srcRect l="33555" t="8680" r="42709" b="5886"/>
          <a:stretch/>
        </p:blipFill>
        <p:spPr>
          <a:xfrm rot="-1895255" flipH="1">
            <a:off x="5033852" y="1929388"/>
            <a:ext cx="2170249" cy="439427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630" name="Google Shape;630;p48"/>
          <p:cNvPicPr preferRelativeResize="0"/>
          <p:nvPr/>
        </p:nvPicPr>
        <p:blipFill rotWithShape="1">
          <a:blip r:embed="rId5">
            <a:alphaModFix/>
          </a:blip>
          <a:srcRect l="29162" t="11199" r="31917" b="11238"/>
          <a:stretch/>
        </p:blipFill>
        <p:spPr>
          <a:xfrm rot="9089977" flipH="1">
            <a:off x="5672438" y="-582625"/>
            <a:ext cx="3558831" cy="3989301"/>
          </a:xfrm>
          <a:prstGeom prst="rect">
            <a:avLst/>
          </a:prstGeom>
          <a:noFill/>
          <a:ln>
            <a:noFill/>
          </a:ln>
          <a:effectLst>
            <a:outerShdw blurRad="57150" dist="19050" dir="696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>
            <a:spLocks noGrp="1"/>
          </p:cNvSpPr>
          <p:nvPr>
            <p:ph type="title"/>
          </p:nvPr>
        </p:nvSpPr>
        <p:spPr>
          <a:xfrm>
            <a:off x="1941300" y="2310388"/>
            <a:ext cx="5261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zh-CN" altLang="en-US" dirty="0"/>
              <a:t>实验主要内容展示</a:t>
            </a:r>
          </a:p>
        </p:txBody>
      </p:sp>
      <p:sp>
        <p:nvSpPr>
          <p:cNvPr id="468" name="Google Shape;468;p40"/>
          <p:cNvSpPr txBox="1">
            <a:spLocks noGrp="1"/>
          </p:cNvSpPr>
          <p:nvPr>
            <p:ph type="title" idx="2"/>
          </p:nvPr>
        </p:nvSpPr>
        <p:spPr>
          <a:xfrm>
            <a:off x="3595650" y="1092675"/>
            <a:ext cx="19527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469" name="Google Shape;469;p40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0" name="Google Shape;470;p40"/>
          <p:cNvPicPr preferRelativeResize="0"/>
          <p:nvPr/>
        </p:nvPicPr>
        <p:blipFill rotWithShape="1">
          <a:blip r:embed="rId3">
            <a:alphaModFix/>
          </a:blip>
          <a:srcRect l="41277" t="17794" r="39777" b="17593"/>
          <a:stretch/>
        </p:blipFill>
        <p:spPr>
          <a:xfrm rot="10800000">
            <a:off x="70563" y="2580675"/>
            <a:ext cx="1732349" cy="3323201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471" name="Google Shape;471;p40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3310221">
            <a:off x="7412202" y="2191478"/>
            <a:ext cx="1272373" cy="1880949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  <p:bldP spid="4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title"/>
          </p:nvPr>
        </p:nvSpPr>
        <p:spPr>
          <a:xfrm rot="-536">
            <a:off x="713226" y="45133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设计初衷</a:t>
            </a:r>
            <a:endParaRPr dirty="0"/>
          </a:p>
        </p:txBody>
      </p:sp>
      <p:sp>
        <p:nvSpPr>
          <p:cNvPr id="448" name="Google Shape;448;p38"/>
          <p:cNvSpPr txBox="1">
            <a:spLocks noGrp="1"/>
          </p:cNvSpPr>
          <p:nvPr>
            <p:ph type="subTitle" idx="1"/>
          </p:nvPr>
        </p:nvSpPr>
        <p:spPr>
          <a:xfrm>
            <a:off x="702277" y="1628003"/>
            <a:ext cx="57492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Why?</a:t>
            </a:r>
            <a:endParaRPr dirty="0"/>
          </a:p>
        </p:txBody>
      </p:sp>
      <p:sp>
        <p:nvSpPr>
          <p:cNvPr id="449" name="Google Shape;449;p38"/>
          <p:cNvSpPr txBox="1">
            <a:spLocks noGrp="1"/>
          </p:cNvSpPr>
          <p:nvPr>
            <p:ph type="subTitle" idx="2"/>
          </p:nvPr>
        </p:nvSpPr>
        <p:spPr>
          <a:xfrm>
            <a:off x="713225" y="2201879"/>
            <a:ext cx="574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在之前实验中我们完成了流水线CPU的设计</a:t>
            </a:r>
            <a:r>
              <a:rPr lang="zh-CN" altLang="en-US" dirty="0"/>
              <a:t>，在之前实验中我们使用的</a:t>
            </a:r>
            <a:r>
              <a:rPr lang="en-US" altLang="zh-CN" dirty="0"/>
              <a:t>PDU</a:t>
            </a:r>
            <a:r>
              <a:rPr lang="zh-CN" altLang="en-US" dirty="0"/>
              <a:t>外设主要起到一个</a:t>
            </a:r>
            <a:r>
              <a:rPr lang="en-US" altLang="zh-CN" dirty="0"/>
              <a:t>debug</a:t>
            </a:r>
            <a:r>
              <a:rPr lang="zh-CN" altLang="en-US" dirty="0"/>
              <a:t>的功能，所以在这次实验中，我们希望能将我们之前设计的</a:t>
            </a:r>
            <a:r>
              <a:rPr lang="en-US" altLang="zh-CN" dirty="0"/>
              <a:t>CPU</a:t>
            </a:r>
            <a:r>
              <a:rPr lang="zh-CN" altLang="en-US" dirty="0"/>
              <a:t>与一个能够实际运用的外设结合起来，并为此编写汇编代码完成一个应用程序。</a:t>
            </a:r>
            <a:endParaRPr dirty="0"/>
          </a:p>
        </p:txBody>
      </p:sp>
      <p:pic>
        <p:nvPicPr>
          <p:cNvPr id="454" name="Google Shape;454;p38"/>
          <p:cNvPicPr preferRelativeResize="0"/>
          <p:nvPr/>
        </p:nvPicPr>
        <p:blipFill rotWithShape="1">
          <a:blip r:embed="rId3">
            <a:alphaModFix/>
          </a:blip>
          <a:srcRect l="27280" t="12041" r="28253" b="21059"/>
          <a:stretch/>
        </p:blipFill>
        <p:spPr>
          <a:xfrm rot="8353280" flipH="1">
            <a:off x="6851151" y="-316375"/>
            <a:ext cx="2578773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4">
            <a:alphaModFix/>
          </a:blip>
          <a:srcRect l="41277" t="17794" r="39777" b="17593"/>
          <a:stretch/>
        </p:blipFill>
        <p:spPr>
          <a:xfrm rot="7690397">
            <a:off x="7121941" y="3174448"/>
            <a:ext cx="1614920" cy="3097929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/>
      <p:bldP spid="448" grpId="0" build="p"/>
      <p:bldP spid="44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1"/>
          <p:cNvSpPr txBox="1">
            <a:spLocks noGrp="1"/>
          </p:cNvSpPr>
          <p:nvPr>
            <p:ph type="title"/>
          </p:nvPr>
        </p:nvSpPr>
        <p:spPr>
          <a:xfrm>
            <a:off x="163761" y="1432657"/>
            <a:ext cx="4045200" cy="6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77" name="Google Shape;477;p41"/>
          <p:cNvSpPr txBox="1">
            <a:spLocks noGrp="1"/>
          </p:cNvSpPr>
          <p:nvPr>
            <p:ph type="subTitle" idx="1"/>
          </p:nvPr>
        </p:nvSpPr>
        <p:spPr>
          <a:xfrm>
            <a:off x="147027" y="2102857"/>
            <a:ext cx="4045200" cy="11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本次实验我们结合了之前设计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的流水线cpu</a:t>
            </a:r>
            <a:r>
              <a:rPr lang="zh-CN" altLang="en-US" dirty="0"/>
              <a:t>，在它的基础上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实现了与显示屏等外设的交互，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通过编写汇编代码实现自动作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画功能。</a:t>
            </a:r>
            <a:endParaRPr dirty="0"/>
          </a:p>
        </p:txBody>
      </p:sp>
      <p:pic>
        <p:nvPicPr>
          <p:cNvPr id="478" name="Google Shape;478;p41"/>
          <p:cNvPicPr preferRelativeResize="0"/>
          <p:nvPr/>
        </p:nvPicPr>
        <p:blipFill rotWithShape="1">
          <a:blip r:embed="rId5">
            <a:alphaModFix/>
          </a:blip>
          <a:srcRect l="27280" t="12041" r="28253" b="21059"/>
          <a:stretch/>
        </p:blipFill>
        <p:spPr>
          <a:xfrm rot="-10143195">
            <a:off x="896974" y="-754325"/>
            <a:ext cx="2578774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  <p:pic>
        <p:nvPicPr>
          <p:cNvPr id="479" name="Google Shape;479;p41"/>
          <p:cNvPicPr preferRelativeResize="0"/>
          <p:nvPr/>
        </p:nvPicPr>
        <p:blipFill rotWithShape="1">
          <a:blip r:embed="rId6">
            <a:alphaModFix/>
          </a:blip>
          <a:srcRect l="33555" t="8680" r="42709" b="5886"/>
          <a:stretch/>
        </p:blipFill>
        <p:spPr>
          <a:xfrm rot="-1679978">
            <a:off x="6384252" y="-906112"/>
            <a:ext cx="2170249" cy="439427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5" name="B9322B9C6FD4A1CE401A88589832C1F6" descr="B9322B9C6FD4A1CE401A88589832C1F6">
            <a:hlinkClick r:id="" action="ppaction://media"/>
            <a:extLst>
              <a:ext uri="{FF2B5EF4-FFF2-40B4-BE49-F238E27FC236}">
                <a16:creationId xmlns:a16="http://schemas.microsoft.com/office/drawing/2014/main" id="{02F166B0-BF76-C047-8830-589BBAAA8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26028" y="748927"/>
            <a:ext cx="5458691" cy="307051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BE81535-432A-264B-8046-A3D57B40B6A0}"/>
              </a:ext>
            </a:extLst>
          </p:cNvPr>
          <p:cNvSpPr txBox="1"/>
          <p:nvPr/>
        </p:nvSpPr>
        <p:spPr>
          <a:xfrm>
            <a:off x="55179" y="104052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76" grpId="0"/>
      <p:bldP spid="47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>
            <a:spLocks noGrp="1"/>
          </p:cNvSpPr>
          <p:nvPr>
            <p:ph type="title"/>
          </p:nvPr>
        </p:nvSpPr>
        <p:spPr>
          <a:xfrm>
            <a:off x="1941300" y="2310388"/>
            <a:ext cx="5261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zh-CN" altLang="en-US" dirty="0"/>
              <a:t>实验设计思路</a:t>
            </a:r>
          </a:p>
        </p:txBody>
      </p:sp>
      <p:sp>
        <p:nvSpPr>
          <p:cNvPr id="468" name="Google Shape;468;p40"/>
          <p:cNvSpPr txBox="1">
            <a:spLocks noGrp="1"/>
          </p:cNvSpPr>
          <p:nvPr>
            <p:ph type="title" idx="2"/>
          </p:nvPr>
        </p:nvSpPr>
        <p:spPr>
          <a:xfrm>
            <a:off x="3595650" y="1092675"/>
            <a:ext cx="19527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2</a:t>
            </a:r>
            <a:endParaRPr dirty="0"/>
          </a:p>
        </p:txBody>
      </p:sp>
      <p:cxnSp>
        <p:nvCxnSpPr>
          <p:cNvPr id="469" name="Google Shape;469;p40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0" name="Google Shape;470;p40"/>
          <p:cNvPicPr preferRelativeResize="0"/>
          <p:nvPr/>
        </p:nvPicPr>
        <p:blipFill rotWithShape="1">
          <a:blip r:embed="rId3">
            <a:alphaModFix/>
          </a:blip>
          <a:srcRect l="41277" t="17794" r="39777" b="17593"/>
          <a:stretch/>
        </p:blipFill>
        <p:spPr>
          <a:xfrm rot="10800000">
            <a:off x="70563" y="2580675"/>
            <a:ext cx="1732349" cy="3323201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471" name="Google Shape;471;p40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3310221">
            <a:off x="7412202" y="2191478"/>
            <a:ext cx="1272373" cy="1880949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168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  <p:bldP spid="4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title"/>
          </p:nvPr>
        </p:nvSpPr>
        <p:spPr>
          <a:xfrm rot="-536">
            <a:off x="713226" y="45133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CPU与外设交互</a:t>
            </a:r>
            <a:endParaRPr dirty="0"/>
          </a:p>
        </p:txBody>
      </p:sp>
      <p:sp>
        <p:nvSpPr>
          <p:cNvPr id="448" name="Google Shape;448;p38"/>
          <p:cNvSpPr txBox="1">
            <a:spLocks noGrp="1"/>
          </p:cNvSpPr>
          <p:nvPr>
            <p:ph type="subTitle" idx="1"/>
          </p:nvPr>
        </p:nvSpPr>
        <p:spPr>
          <a:xfrm>
            <a:off x="702277" y="1352426"/>
            <a:ext cx="57492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How?</a:t>
            </a:r>
            <a:endParaRPr dirty="0"/>
          </a:p>
        </p:txBody>
      </p:sp>
      <p:sp>
        <p:nvSpPr>
          <p:cNvPr id="449" name="Google Shape;449;p38"/>
          <p:cNvSpPr txBox="1">
            <a:spLocks noGrp="1"/>
          </p:cNvSpPr>
          <p:nvPr>
            <p:ph type="subTitle" idx="2"/>
          </p:nvPr>
        </p:nvSpPr>
        <p:spPr>
          <a:xfrm>
            <a:off x="702277" y="1932420"/>
            <a:ext cx="574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通过内存映射的相关知识，规定两个高地址位为与</a:t>
            </a:r>
            <a:r>
              <a:rPr lang="en-US" altLang="zh-CN" dirty="0"/>
              <a:t>VGA</a:t>
            </a:r>
            <a:r>
              <a:rPr lang="zh-CN" altLang="en-US" dirty="0"/>
              <a:t>显示模块交互的映射。一个规定为即将写入显示图画存储</a:t>
            </a:r>
            <a:r>
              <a:rPr lang="en-US" altLang="zh-CN" dirty="0"/>
              <a:t>RAM</a:t>
            </a:r>
            <a:r>
              <a:rPr lang="zh-CN" altLang="en-US" dirty="0"/>
              <a:t>的</a:t>
            </a:r>
            <a:r>
              <a:rPr lang="en-US" altLang="zh-CN" dirty="0"/>
              <a:t>RGB</a:t>
            </a:r>
            <a:r>
              <a:rPr lang="zh-CN" altLang="en-US" dirty="0"/>
              <a:t>颜色数据，另一个为写入</a:t>
            </a:r>
            <a:r>
              <a:rPr lang="en-US" altLang="zh-CN" dirty="0"/>
              <a:t>RAM</a:t>
            </a:r>
            <a:r>
              <a:rPr lang="zh-CN" altLang="en-US" dirty="0"/>
              <a:t>的地址。然后在设置</a:t>
            </a:r>
            <a:r>
              <a:rPr lang="en-US" altLang="zh-CN" dirty="0"/>
              <a:t>Ready</a:t>
            </a:r>
            <a:r>
              <a:rPr lang="zh-CN" altLang="en-US" dirty="0"/>
              <a:t>信号，在地址与数据都准备好之后，将数据根据地址写入存储图片的</a:t>
            </a:r>
            <a:r>
              <a:rPr lang="en-US" altLang="zh-CN" dirty="0"/>
              <a:t>RAM</a:t>
            </a:r>
            <a:r>
              <a:rPr lang="zh-CN" altLang="en-US" dirty="0"/>
              <a:t>，从而达到绘画的效果。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由于开发板的按键不便于操作，我们设计将</a:t>
            </a:r>
            <a:r>
              <a:rPr lang="en-US" altLang="zh-CN" dirty="0"/>
              <a:t>PDU</a:t>
            </a:r>
            <a:r>
              <a:rPr lang="zh-CN" altLang="en-US" dirty="0"/>
              <a:t>与键盘组合起来，从而达到便于输入的效果。</a:t>
            </a:r>
            <a:endParaRPr dirty="0"/>
          </a:p>
        </p:txBody>
      </p:sp>
      <p:pic>
        <p:nvPicPr>
          <p:cNvPr id="454" name="Google Shape;454;p38"/>
          <p:cNvPicPr preferRelativeResize="0"/>
          <p:nvPr/>
        </p:nvPicPr>
        <p:blipFill rotWithShape="1">
          <a:blip r:embed="rId3">
            <a:alphaModFix/>
          </a:blip>
          <a:srcRect l="27280" t="12041" r="28253" b="21059"/>
          <a:stretch/>
        </p:blipFill>
        <p:spPr>
          <a:xfrm rot="8353280" flipH="1">
            <a:off x="6851151" y="-316375"/>
            <a:ext cx="2578773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4">
            <a:alphaModFix/>
          </a:blip>
          <a:srcRect l="41277" t="17794" r="39777" b="17593"/>
          <a:stretch/>
        </p:blipFill>
        <p:spPr>
          <a:xfrm rot="7690397">
            <a:off x="7121941" y="3174448"/>
            <a:ext cx="1614920" cy="3097929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853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/>
      <p:bldP spid="448" grpId="0" build="p"/>
      <p:bldP spid="44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 txBox="1">
            <a:spLocks noGrp="1"/>
          </p:cNvSpPr>
          <p:nvPr>
            <p:ph type="title"/>
          </p:nvPr>
        </p:nvSpPr>
        <p:spPr>
          <a:xfrm rot="-536">
            <a:off x="702321" y="886804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汇编代码编写</a:t>
            </a:r>
            <a:endParaRPr dirty="0"/>
          </a:p>
        </p:txBody>
      </p:sp>
      <p:sp>
        <p:nvSpPr>
          <p:cNvPr id="448" name="Google Shape;448;p38"/>
          <p:cNvSpPr txBox="1">
            <a:spLocks noGrp="1"/>
          </p:cNvSpPr>
          <p:nvPr>
            <p:ph type="subTitle" idx="1"/>
          </p:nvPr>
        </p:nvSpPr>
        <p:spPr>
          <a:xfrm>
            <a:off x="702277" y="1682310"/>
            <a:ext cx="5749200" cy="4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How?</a:t>
            </a:r>
            <a:endParaRPr dirty="0"/>
          </a:p>
        </p:txBody>
      </p:sp>
      <p:sp>
        <p:nvSpPr>
          <p:cNvPr id="449" name="Google Shape;449;p38"/>
          <p:cNvSpPr txBox="1">
            <a:spLocks noGrp="1"/>
          </p:cNvSpPr>
          <p:nvPr>
            <p:ph type="subTitle" idx="2"/>
          </p:nvPr>
        </p:nvSpPr>
        <p:spPr>
          <a:xfrm>
            <a:off x="702277" y="2234400"/>
            <a:ext cx="5749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通过定位显示屏上的位置，提前设置好内存映射的地址，在代码中反复改变画笔的位置与想要设定的颜色，通知</a:t>
            </a:r>
            <a:r>
              <a:rPr lang="en-US" altLang="zh-CN" dirty="0" err="1"/>
              <a:t>cpu</a:t>
            </a:r>
            <a:r>
              <a:rPr lang="zh-CN" altLang="en-US" dirty="0"/>
              <a:t>将设置好的数据根据逻辑依次放入外设中，在运行时通过时钟降频与代码循环等方法，达到动态作图的效果。</a:t>
            </a:r>
            <a:endParaRPr dirty="0"/>
          </a:p>
        </p:txBody>
      </p:sp>
      <p:pic>
        <p:nvPicPr>
          <p:cNvPr id="454" name="Google Shape;454;p38"/>
          <p:cNvPicPr preferRelativeResize="0"/>
          <p:nvPr/>
        </p:nvPicPr>
        <p:blipFill rotWithShape="1">
          <a:blip r:embed="rId3">
            <a:alphaModFix/>
          </a:blip>
          <a:srcRect l="27280" t="12041" r="28253" b="21059"/>
          <a:stretch/>
        </p:blipFill>
        <p:spPr>
          <a:xfrm rot="8353280" flipH="1">
            <a:off x="6851151" y="-316375"/>
            <a:ext cx="2578773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  <p:pic>
        <p:nvPicPr>
          <p:cNvPr id="455" name="Google Shape;455;p38"/>
          <p:cNvPicPr preferRelativeResize="0"/>
          <p:nvPr/>
        </p:nvPicPr>
        <p:blipFill rotWithShape="1">
          <a:blip r:embed="rId4">
            <a:alphaModFix/>
          </a:blip>
          <a:srcRect l="41277" t="17794" r="39777" b="17593"/>
          <a:stretch/>
        </p:blipFill>
        <p:spPr>
          <a:xfrm rot="7690397">
            <a:off x="7121941" y="3174448"/>
            <a:ext cx="1614920" cy="3097929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6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/>
      <p:bldP spid="448" grpId="0" build="p"/>
      <p:bldP spid="44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>
            <a:spLocks noGrp="1"/>
          </p:cNvSpPr>
          <p:nvPr>
            <p:ph type="title"/>
          </p:nvPr>
        </p:nvSpPr>
        <p:spPr>
          <a:xfrm>
            <a:off x="1941300" y="2310388"/>
            <a:ext cx="5261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200"/>
              </a:spcAft>
            </a:pPr>
            <a:r>
              <a:rPr lang="zh-CN" altLang="en-US" dirty="0"/>
              <a:t>各模块具体实现介绍</a:t>
            </a:r>
          </a:p>
        </p:txBody>
      </p:sp>
      <p:sp>
        <p:nvSpPr>
          <p:cNvPr id="468" name="Google Shape;468;p40"/>
          <p:cNvSpPr txBox="1">
            <a:spLocks noGrp="1"/>
          </p:cNvSpPr>
          <p:nvPr>
            <p:ph type="title" idx="2"/>
          </p:nvPr>
        </p:nvSpPr>
        <p:spPr>
          <a:xfrm>
            <a:off x="3595650" y="1092675"/>
            <a:ext cx="19527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CN" dirty="0"/>
              <a:t>3</a:t>
            </a:r>
            <a:endParaRPr dirty="0"/>
          </a:p>
        </p:txBody>
      </p:sp>
      <p:cxnSp>
        <p:nvCxnSpPr>
          <p:cNvPr id="469" name="Google Shape;469;p40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0" name="Google Shape;470;p40"/>
          <p:cNvPicPr preferRelativeResize="0"/>
          <p:nvPr/>
        </p:nvPicPr>
        <p:blipFill rotWithShape="1">
          <a:blip r:embed="rId3">
            <a:alphaModFix/>
          </a:blip>
          <a:srcRect l="41277" t="17794" r="39777" b="17593"/>
          <a:stretch/>
        </p:blipFill>
        <p:spPr>
          <a:xfrm rot="10800000">
            <a:off x="70563" y="2580675"/>
            <a:ext cx="1732349" cy="3323201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471" name="Google Shape;471;p40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3310221">
            <a:off x="7412202" y="2191478"/>
            <a:ext cx="1272373" cy="1880949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38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/>
      <p:bldP spid="468" grpId="0"/>
    </p:bldLst>
  </p:timing>
</p:sld>
</file>

<file path=ppt/theme/theme1.xml><?xml version="1.0" encoding="utf-8"?>
<a:theme xmlns:a="http://schemas.openxmlformats.org/drawingml/2006/main" name="Legacy of Roman Mythology Bachelor's Thesis by Slidesgo">
  <a:themeElements>
    <a:clrScheme name="Simple Light">
      <a:dk1>
        <a:srgbClr val="000000"/>
      </a:dk1>
      <a:lt1>
        <a:srgbClr val="FFFFFF"/>
      </a:lt1>
      <a:dk2>
        <a:srgbClr val="F1E8D8"/>
      </a:dk2>
      <a:lt2>
        <a:srgbClr val="5B6356"/>
      </a:lt2>
      <a:accent1>
        <a:srgbClr val="70864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862</Words>
  <Application>Microsoft Macintosh PowerPoint</Application>
  <PresentationFormat>全屏显示(16:9)</PresentationFormat>
  <Paragraphs>61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Amiri</vt:lpstr>
      <vt:lpstr>Cinzel Decorative</vt:lpstr>
      <vt:lpstr>Arial</vt:lpstr>
      <vt:lpstr>Roboto</vt:lpstr>
      <vt:lpstr>Legacy of Roman Mythology Bachelor's Thesis by Slidesgo</vt:lpstr>
      <vt:lpstr>综合实验设计 2022 CODH     </vt:lpstr>
      <vt:lpstr>概括</vt:lpstr>
      <vt:lpstr>实验主要内容展示</vt:lpstr>
      <vt:lpstr>设计初衷</vt:lpstr>
      <vt:lpstr>Introduction</vt:lpstr>
      <vt:lpstr>实验设计思路</vt:lpstr>
      <vt:lpstr>CPU与外设交互</vt:lpstr>
      <vt:lpstr>汇编代码编写</vt:lpstr>
      <vt:lpstr>各模块具体实现介绍</vt:lpstr>
      <vt:lpstr>键盘相关模块</vt:lpstr>
      <vt:lpstr>显示屏相关模块</vt:lpstr>
      <vt:lpstr>显示屏相关模块</vt:lpstr>
      <vt:lpstr>显示屏相关模块</vt:lpstr>
      <vt:lpstr>显示屏相关模块</vt:lpstr>
      <vt:lpstr>显示屏相关模块</vt:lpstr>
      <vt:lpstr>PowerPoint 演示文稿</vt:lpstr>
      <vt:lpstr>cpu相关模块</vt:lpstr>
      <vt:lpstr>cpu相关模块</vt:lpstr>
      <vt:lpstr>汇编代码的编写</vt:lpstr>
      <vt:lpstr>汇编代码的编写</vt:lpstr>
      <vt:lpstr>欢迎大家提问与指正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综合实验设计 2022 CODH     </dc:title>
  <cp:lastModifiedBy>Microsoft Office User</cp:lastModifiedBy>
  <cp:revision>6</cp:revision>
  <dcterms:modified xsi:type="dcterms:W3CDTF">2022-05-24T07:57:07Z</dcterms:modified>
</cp:coreProperties>
</file>